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753600" cy="7315200"/>
  <p:notesSz cx="6858000" cy="9144000"/>
  <p:embeddedFontLst>
    <p:embeddedFont>
      <p:font typeface="Calibri (MS)" panose="020B0604020202020204" charset="0"/>
      <p:regular r:id="rId23"/>
    </p:embeddedFont>
    <p:embeddedFont>
      <p:font typeface="Calibri (MS) Bold" panose="020B0604020202020204" charset="0"/>
      <p:regular r:id="rId24"/>
    </p:embeddedFont>
    <p:embeddedFont>
      <p:font typeface="Calibri (MS)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142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84013" y="2748212"/>
            <a:ext cx="8287173" cy="243840"/>
            <a:chOff x="0" y="0"/>
            <a:chExt cx="11049564" cy="325120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049508" cy="325120"/>
            </a:xfrm>
            <a:custGeom>
              <a:avLst/>
              <a:gdLst/>
              <a:ahLst/>
              <a:cxnLst/>
              <a:rect l="l" t="t" r="r" b="b"/>
              <a:pathLst>
                <a:path w="11049508" h="325120">
                  <a:moveTo>
                    <a:pt x="0" y="0"/>
                  </a:moveTo>
                  <a:lnTo>
                    <a:pt x="11049508" y="0"/>
                  </a:lnTo>
                  <a:lnTo>
                    <a:pt x="11049508" y="325120"/>
                  </a:lnTo>
                  <a:lnTo>
                    <a:pt x="0" y="32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3078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1568026" cy="1568026"/>
            <a:chOff x="0" y="0"/>
            <a:chExt cx="2090701" cy="20907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0674" cy="2090674"/>
            </a:xfrm>
            <a:custGeom>
              <a:avLst/>
              <a:gdLst/>
              <a:ahLst/>
              <a:cxnLst/>
              <a:rect l="l" t="t" r="r" b="b"/>
              <a:pathLst>
                <a:path w="2090674" h="2090674">
                  <a:moveTo>
                    <a:pt x="0" y="0"/>
                  </a:moveTo>
                  <a:lnTo>
                    <a:pt x="2090674" y="0"/>
                  </a:lnTo>
                  <a:lnTo>
                    <a:pt x="2090674" y="2090674"/>
                  </a:lnTo>
                  <a:lnTo>
                    <a:pt x="0" y="2090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8645" y="1342746"/>
            <a:ext cx="9002573" cy="1711325"/>
            <a:chOff x="0" y="0"/>
            <a:chExt cx="12003430" cy="2281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03430" cy="2281767"/>
            </a:xfrm>
            <a:custGeom>
              <a:avLst/>
              <a:gdLst/>
              <a:ahLst/>
              <a:cxnLst/>
              <a:rect l="l" t="t" r="r" b="b"/>
              <a:pathLst>
                <a:path w="12003430" h="2281767">
                  <a:moveTo>
                    <a:pt x="0" y="0"/>
                  </a:moveTo>
                  <a:lnTo>
                    <a:pt x="12003430" y="0"/>
                  </a:lnTo>
                  <a:lnTo>
                    <a:pt x="12003430" y="2281767"/>
                  </a:lnTo>
                  <a:lnTo>
                    <a:pt x="0" y="22817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003430" cy="23484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95"/>
                </a:lnSpc>
              </a:pPr>
              <a:r>
                <a:rPr lang="en-US" sz="3413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MINA: A Hardware-Efficient and Flexible Mini-</a:t>
              </a:r>
              <a:r>
                <a:rPr lang="en-US" sz="3413" b="1" dirty="0" err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InceptionNet</a:t>
              </a:r>
              <a:r>
                <a:rPr lang="en-US" sz="3413" b="1" dirty="0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Accelerator for ECG Classification in Wearable Devices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9543" y="3609975"/>
            <a:ext cx="7574513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455" lvl="1" indent="-164727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Authors</a:t>
            </a:r>
          </a:p>
          <a:p>
            <a:pPr marL="274546" lvl="1" indent="-137273" algn="l">
              <a:lnSpc>
                <a:spcPts val="2560"/>
              </a:lnSpc>
            </a:pPr>
            <a:r>
              <a:rPr lang="en-US" sz="2133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	Hoai Luan Pham, Member, IEEE, </a:t>
            </a:r>
          </a:p>
          <a:p>
            <a:pPr marL="274546" lvl="1" indent="-137273" algn="l">
              <a:lnSpc>
                <a:spcPts val="2560"/>
              </a:lnSpc>
            </a:pPr>
            <a:r>
              <a:rPr lang="en-US" sz="2133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	Thi Diem Tran, Member, IEEE, </a:t>
            </a:r>
          </a:p>
          <a:p>
            <a:pPr marL="274546" lvl="1" indent="-137273" algn="l">
              <a:lnSpc>
                <a:spcPts val="2560"/>
              </a:lnSpc>
            </a:pPr>
            <a:r>
              <a:rPr lang="en-US" sz="2133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	Vu Trung Duong Le, Member, IEEE, and </a:t>
            </a:r>
          </a:p>
          <a:p>
            <a:pPr marL="274546" lvl="1" indent="-137273" algn="l">
              <a:lnSpc>
                <a:spcPts val="2560"/>
              </a:lnSpc>
            </a:pPr>
            <a:r>
              <a:rPr lang="en-US" sz="2133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	Yasuhiko Nakashima Senior Member, IEEE</a:t>
            </a:r>
          </a:p>
          <a:p>
            <a:pPr marL="274117" lvl="1" indent="-137058" algn="l">
              <a:lnSpc>
                <a:spcPts val="2555"/>
              </a:lnSpc>
              <a:buFont typeface="Arial"/>
              <a:buChar char="•"/>
            </a:pPr>
            <a:r>
              <a:rPr lang="en-US" sz="2129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Publication year: MAY 2024</a:t>
            </a:r>
          </a:p>
          <a:p>
            <a:pPr marL="274117" lvl="1" indent="-137058" algn="l">
              <a:lnSpc>
                <a:spcPts val="2555"/>
              </a:lnSpc>
              <a:buFont typeface="Arial"/>
              <a:buChar char="•"/>
            </a:pPr>
            <a:r>
              <a:rPr lang="en-US" sz="2129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Presenter: Hoang Duy Huong </a:t>
            </a:r>
          </a:p>
          <a:p>
            <a:pPr marL="274117" lvl="1" indent="-137058" algn="l">
              <a:lnSpc>
                <a:spcPts val="2555"/>
              </a:lnSpc>
              <a:buFont typeface="Arial"/>
              <a:buChar char="•"/>
            </a:pPr>
            <a:r>
              <a:rPr lang="en-US" sz="2129">
                <a:solidFill>
                  <a:srgbClr val="00206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Presentation date: 17/09/2025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618172"/>
            <a:chOff x="0" y="0"/>
            <a:chExt cx="11704320" cy="82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824230"/>
            </a:xfrm>
            <a:custGeom>
              <a:avLst/>
              <a:gdLst/>
              <a:ahLst/>
              <a:cxnLst/>
              <a:rect l="l" t="t" r="r" b="b"/>
              <a:pathLst>
                <a:path w="11704320" h="824230">
                  <a:moveTo>
                    <a:pt x="0" y="0"/>
                  </a:moveTo>
                  <a:lnTo>
                    <a:pt x="11704320" y="0"/>
                  </a:lnTo>
                  <a:lnTo>
                    <a:pt x="11704320" y="824230"/>
                  </a:lnTo>
                  <a:lnTo>
                    <a:pt x="0" y="82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8813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Methodology / Algorithm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31417" y="1219200"/>
            <a:ext cx="5296940" cy="6059090"/>
          </a:xfrm>
          <a:custGeom>
            <a:avLst/>
            <a:gdLst/>
            <a:ahLst/>
            <a:cxnLst/>
            <a:rect l="l" t="t" r="r" b="b"/>
            <a:pathLst>
              <a:path w="5296940" h="6059090">
                <a:moveTo>
                  <a:pt x="0" y="0"/>
                </a:moveTo>
                <a:lnTo>
                  <a:pt x="5296940" y="0"/>
                </a:lnTo>
                <a:lnTo>
                  <a:pt x="5296940" y="6059090"/>
                </a:lnTo>
                <a:lnTo>
                  <a:pt x="0" y="60590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Implementation &amp; Experimental Setup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1379835"/>
            <a:ext cx="8595390" cy="576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Hardware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/</a:t>
            </a: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software 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platform, simulation tools, datasets used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Hardware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:Xilinx Zynq UltraScale+ MPSoC ZCU102 FPGA (with ARM Cortex-A53 CPU).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Software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GCC for C code on ARM CPU, Vivado for FPGA synthesis.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MIT-BIH Arrhythmia Database 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MINA accelerator implemented in Verilog RTL.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Test scenarios and parameters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Targeted beat classes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Normal (NOR), Left/Right Bundle Branch Block (LBBB, RBBB), Premature Ventricular Contraction (PVC), Atrial Premature Beat (APB).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Training setup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ECG segment = 159 samples before + 160 samples after R-peak. Data split = 70% train, 15% validation, 15% test.</a:t>
            </a:r>
          </a:p>
          <a:p>
            <a:pPr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Implementation &amp; Experimental Setup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927735"/>
            <a:ext cx="8595390" cy="309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endParaRPr/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Evaluation criteria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 (</a:t>
            </a: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ACC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), Sensitivity (SEN), Specificity (SPEC), Positive Predictive Value (PPV) for classification quality.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Inference time (IT) and Area-Delay Product (ADP = IT × Area) for hardware efficiency.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Energy efficiency (</a:t>
            </a: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EE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GOP/s/MeLUT) to compare against state-of-the-art accelerators.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Results &amp;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49220" y="2456160"/>
            <a:ext cx="7055160" cy="3902855"/>
          </a:xfrm>
          <a:custGeom>
            <a:avLst/>
            <a:gdLst/>
            <a:ahLst/>
            <a:cxnLst/>
            <a:rect l="l" t="t" r="r" b="b"/>
            <a:pathLst>
              <a:path w="7055160" h="3902855">
                <a:moveTo>
                  <a:pt x="0" y="0"/>
                </a:moveTo>
                <a:lnTo>
                  <a:pt x="7055160" y="0"/>
                </a:lnTo>
                <a:lnTo>
                  <a:pt x="7055160" y="3902855"/>
                </a:lnTo>
                <a:lnTo>
                  <a:pt x="0" y="3902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79105" y="1379835"/>
            <a:ext cx="859539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Performance results (accuracy, energy, latency, etc.)</a:t>
            </a:r>
          </a:p>
          <a:p>
            <a:pPr algn="ctr">
              <a:lnSpc>
                <a:spcPts val="2592"/>
              </a:lnSpc>
            </a:pPr>
            <a:r>
              <a:rPr lang="en-US" sz="216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COMPARISON OF ECG CLASSIFICATION PERFORMANCE ON MIT-BIH DATASET WITH STATE-OF-ART WORKS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20" y="6384290"/>
            <a:ext cx="8595390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approximately 1.71× smaller than parameters in the best existing model </a:t>
            </a:r>
          </a:p>
          <a:p>
            <a:pPr algn="ctr">
              <a:lnSpc>
                <a:spcPts val="2592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Results &amp;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2456160"/>
            <a:ext cx="9753600" cy="3328416"/>
          </a:xfrm>
          <a:custGeom>
            <a:avLst/>
            <a:gdLst/>
            <a:ahLst/>
            <a:cxnLst/>
            <a:rect l="l" t="t" r="r" b="b"/>
            <a:pathLst>
              <a:path w="9753600" h="3328416">
                <a:moveTo>
                  <a:pt x="0" y="0"/>
                </a:moveTo>
                <a:lnTo>
                  <a:pt x="9753600" y="0"/>
                </a:lnTo>
                <a:lnTo>
                  <a:pt x="9753600" y="3328416"/>
                </a:lnTo>
                <a:lnTo>
                  <a:pt x="0" y="3328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79105" y="1379835"/>
            <a:ext cx="859539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Performance results (accuracy, energy, latency, etc.)</a:t>
            </a:r>
          </a:p>
          <a:p>
            <a:pPr algn="ctr">
              <a:lnSpc>
                <a:spcPts val="2592"/>
              </a:lnSpc>
            </a:pPr>
            <a:r>
              <a:rPr lang="en-US" sz="216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COMPARISON WITH FPGA-BASED 2-D CNN HARDWARE ARCHITECTURES FOR ECG CLASSIFICATION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9105" y="5898515"/>
            <a:ext cx="859539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inference times of 34.45 / 43.06 µs, while its energy efficiency (EE) reaches 249.92 / 191.99 GOP/s/MeLUT, offering up to 3.77× and 2.89× improvements over previous designs.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Results &amp;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2456160"/>
            <a:ext cx="9753600" cy="3608832"/>
          </a:xfrm>
          <a:custGeom>
            <a:avLst/>
            <a:gdLst/>
            <a:ahLst/>
            <a:cxnLst/>
            <a:rect l="l" t="t" r="r" b="b"/>
            <a:pathLst>
              <a:path w="9753600" h="3608832">
                <a:moveTo>
                  <a:pt x="0" y="0"/>
                </a:moveTo>
                <a:lnTo>
                  <a:pt x="9753600" y="0"/>
                </a:lnTo>
                <a:lnTo>
                  <a:pt x="9753600" y="3608832"/>
                </a:lnTo>
                <a:lnTo>
                  <a:pt x="0" y="3608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79105" y="1379835"/>
            <a:ext cx="859539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Performance results (accuracy, energy, latency, etc.)</a:t>
            </a:r>
          </a:p>
          <a:p>
            <a:pPr algn="ctr">
              <a:lnSpc>
                <a:spcPts val="2592"/>
              </a:lnSpc>
            </a:pPr>
            <a:r>
              <a:rPr lang="en-US" sz="2160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 COMPARISON WITH FPGA-BASED 1-D CNN HARDWARE ARCHITECTURES FOR ECG CLASSIFICATION.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530" y="5978948"/>
            <a:ext cx="859539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6,457 parameters, which is 1.71× smaller than [26] 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1.55× faster than [26] (IT = 53.54 µs) 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i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39.4× faster than [25] (IT = 1,358 µs),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Strengths and Limitations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7680" y="1307677"/>
            <a:ext cx="7896523" cy="600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568" lvl="1" indent="-151284" algn="l">
              <a:lnSpc>
                <a:spcPts val="282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and practical strengths</a:t>
            </a:r>
          </a:p>
          <a:p>
            <a:pPr marL="1015529" lvl="2" indent="-338510" algn="l">
              <a:lnSpc>
                <a:spcPts val="2822"/>
              </a:lnSpc>
              <a:buFont typeface="Arial"/>
              <a:buChar char="⚬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accuracy with compact model: Mini-InceptionNet achieves 99.37% ACC with ~41.6% fewer parameters than prior 1D CNNs.</a:t>
            </a:r>
          </a:p>
          <a:p>
            <a:pPr marL="1015529" lvl="2" indent="-338510" algn="l">
              <a:lnSpc>
                <a:spcPts val="2822"/>
              </a:lnSpc>
              <a:buFont typeface="Arial"/>
              <a:buChar char="⚬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Hardware efficiency: Flexible PEA + SBA + 4-LDM PEs give fast inference (34–43 µs), small ADP, and high energy efficiency (up to 249.9 GOP/s/MeLUT).</a:t>
            </a:r>
          </a:p>
          <a:p>
            <a:pPr marL="1015530" lvl="2" indent="-338510" algn="l">
              <a:lnSpc>
                <a:spcPts val="2822"/>
              </a:lnSpc>
              <a:buFont typeface="Arial"/>
              <a:buChar char="⚬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Wearable readiness: Low area and energy cost make the accelerator practical for remote healthcare devices.</a:t>
            </a:r>
          </a:p>
          <a:p>
            <a:pPr marL="302568" lvl="1" indent="-151284" algn="l">
              <a:lnSpc>
                <a:spcPts val="2822"/>
              </a:lnSpc>
              <a:buFont typeface="Arial"/>
              <a:buChar char="•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Identified limitations or assumptions</a:t>
            </a:r>
          </a:p>
          <a:p>
            <a:pPr marL="1015529" lvl="2" indent="-338510" algn="l">
              <a:lnSpc>
                <a:spcPts val="2822"/>
              </a:lnSpc>
              <a:buFont typeface="Arial"/>
              <a:buChar char="⚬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Dataset scope: Evaluation mainly on MIT-BIH; generalization to other ECG datasets or noisy real-world signals is not fully tested.</a:t>
            </a:r>
          </a:p>
          <a:p>
            <a:pPr marL="1015530" lvl="2" indent="-338510" algn="l">
              <a:lnSpc>
                <a:spcPts val="2822"/>
              </a:lnSpc>
              <a:buFont typeface="Arial"/>
              <a:buChar char="⚬"/>
            </a:pPr>
            <a:r>
              <a:rPr lang="en-US" sz="235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FPGA platform: Results are FPGA-based; ASIC implementation or ultra-low-power chips still need further exploration.</a:t>
            </a:r>
          </a:p>
          <a:p>
            <a:pPr algn="l">
              <a:lnSpc>
                <a:spcPts val="2822"/>
              </a:lnSpc>
            </a:pPr>
            <a:endParaRPr lang="en-US" sz="2351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Strengths and Limitations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7680" y="871855"/>
            <a:ext cx="8595390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endParaRPr/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Any improvements suggested by the authors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Apply weight pruning more aggressively to further reduce IT and ADP (~3× speed-up, ~2.13× ADP reduction at 70% pruning).</a:t>
            </a:r>
          </a:p>
          <a:p>
            <a:pPr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Conclusion &amp; Future Work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1379835"/>
            <a:ext cx="8595390" cy="53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Summary of the paper’s contributions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Mini-InceptionNet model: compact 1D CNN with ~41.6% fewer parameters than prior 1D CNNs, while achieving 99.37% accuracy on MIT-BIH.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MINA accelerator: hardware-efficient design with flexible PEA, SBA, and 4-LDM PEs → high throughput, small area, low power.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Empirical validation: FPGA implementation (ZCU102/ZC706) shows inference time of 34–43 µs, energy efficiency up to 249.9 GOP/s/MeLUT, achieving 1.5×–3.7× improvements over state-of-the-art CNN accelerators.</a:t>
            </a:r>
          </a:p>
          <a:p>
            <a:pPr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29455" lvl="1" indent="-164727"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Conclusion &amp; Future Work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7680" y="927735"/>
            <a:ext cx="8595390" cy="614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endParaRPr/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Potential applications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Wearable ECG monitors for continuous heart-health tracking.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Remote healthcare systems requiring low-power, real-time ECG classification.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Embedded medical devices where accuracy and energy efficiency are both critical.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research directions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Integrating pruning/compression techniques more systematically to further reduce latency and ADP.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Extending validation to other ECG datasets and noisy real-world signals.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ASIC implementation for even lower power and higher integration in commercial wearables.</a:t>
            </a:r>
          </a:p>
          <a:p>
            <a:pPr marL="329455" lvl="1" indent="-164727"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Motivation &amp; Problem Statement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1461115"/>
            <a:ext cx="8676670" cy="465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4546" lvl="1" indent="-137273">
              <a:lnSpc>
                <a:spcPts val="2560"/>
              </a:lnSpc>
              <a:buFont typeface="Arial"/>
              <a:buChar char="•"/>
            </a:pPr>
            <a:r>
              <a:rPr lang="en-US" sz="2400" b="1" dirty="0"/>
              <a:t>Background &amp; Motivation</a:t>
            </a:r>
            <a:endParaRPr lang="en-US" sz="2133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62226" lvl="2" indent="-254075">
              <a:lnSpc>
                <a:spcPts val="2560"/>
              </a:lnSpc>
              <a:buFont typeface="Arial"/>
              <a:buChar char="⚬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ECG (Electrocardiogram) monitoring </a:t>
            </a:r>
            <a:r>
              <a:rPr lang="en-US" sz="2400" dirty="0"/>
              <a:t>is critical for heart disease detection.</a:t>
            </a:r>
            <a:endParaRPr lang="en-US" sz="2133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2226" lvl="2" indent="-254075">
              <a:lnSpc>
                <a:spcPts val="2560"/>
              </a:lnSpc>
              <a:buFont typeface="Arial"/>
              <a:buChar char="⚬"/>
            </a:pPr>
            <a:r>
              <a:rPr lang="en-US" sz="2400" dirty="0"/>
              <a:t>Wearables require: accuracy, low latency, low energy, compact design</a:t>
            </a: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274546" lvl="1" indent="-137273">
              <a:lnSpc>
                <a:spcPts val="2560"/>
              </a:lnSpc>
              <a:buFont typeface="Arial"/>
              <a:buChar char="•"/>
            </a:pPr>
            <a:r>
              <a:rPr lang="en-US" sz="2400" b="1" dirty="0"/>
              <a:t>Limitations of Existing Approaches</a:t>
            </a:r>
            <a:endParaRPr lang="en-US" sz="2133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62226" lvl="2" indent="-254075" algn="l">
              <a:lnSpc>
                <a:spcPts val="2560"/>
              </a:lnSpc>
              <a:buFont typeface="Arial"/>
              <a:buChar char="⚬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ML (SVM, KNN, HMM): manual feature extraction, less robust under noisy or imbalanced data.</a:t>
            </a:r>
          </a:p>
          <a:p>
            <a:pPr marL="762226" lvl="2" indent="-254075" algn="l">
              <a:lnSpc>
                <a:spcPts val="2560"/>
              </a:lnSpc>
              <a:buFont typeface="Arial"/>
              <a:buChar char="⚬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Deep learning (LSTM, Transformers, 2D CNN):</a:t>
            </a:r>
          </a:p>
          <a:p>
            <a:pPr marL="1249906" lvl="3" indent="-312476">
              <a:lnSpc>
                <a:spcPts val="2560"/>
              </a:lnSpc>
              <a:buFont typeface="Arial"/>
              <a:buChar char="￭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LSTM/Transformers → complex hardware, </a:t>
            </a:r>
            <a:r>
              <a:rPr lang="en-US" sz="2400" dirty="0"/>
              <a:t>energy-hungry</a:t>
            </a: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1249814" lvl="3" indent="-312453">
              <a:lnSpc>
                <a:spcPts val="2559"/>
              </a:lnSpc>
              <a:buFont typeface="Arial"/>
              <a:buChar char="￭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2D CNNs → spectrogram/scalogram conversion, </a:t>
            </a:r>
            <a:r>
              <a:rPr lang="en-US" sz="2400" dirty="0"/>
              <a:t>heavy.</a:t>
            </a: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	</a:t>
            </a:r>
          </a:p>
          <a:p>
            <a:pPr marL="921172" lvl="2" indent="-307057">
              <a:lnSpc>
                <a:spcPts val="2559"/>
              </a:lnSpc>
              <a:buFont typeface="Arial"/>
              <a:buChar char="⚬"/>
            </a:pPr>
            <a:r>
              <a:rPr lang="en-US" sz="213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Existing 1D CNNs: </a:t>
            </a:r>
            <a:r>
              <a:rPr lang="en-US" sz="2400" dirty="0"/>
              <a:t>lighter but still parameter-heavy, memory bottlenecks.</a:t>
            </a:r>
            <a:endParaRPr lang="en-US" sz="2133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60"/>
              </a:lnSpc>
            </a:pPr>
            <a:endParaRPr lang="en-US" sz="2133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70128" y="2441555"/>
            <a:ext cx="4413347" cy="190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5759" b="1">
                <a:solidFill>
                  <a:srgbClr val="FAC09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 for </a:t>
            </a:r>
          </a:p>
          <a:p>
            <a:pPr algn="ctr">
              <a:lnSpc>
                <a:spcPts val="6911"/>
              </a:lnSpc>
            </a:pPr>
            <a:r>
              <a:rPr lang="en-US" sz="5759" b="1">
                <a:solidFill>
                  <a:srgbClr val="FAC09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your listening!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Motivation &amp; Problem Statement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27522" y="3032740"/>
            <a:ext cx="5579835" cy="3846101"/>
          </a:xfrm>
          <a:custGeom>
            <a:avLst/>
            <a:gdLst/>
            <a:ahLst/>
            <a:cxnLst/>
            <a:rect l="l" t="t" r="r" b="b"/>
            <a:pathLst>
              <a:path w="5579835" h="3846101">
                <a:moveTo>
                  <a:pt x="0" y="0"/>
                </a:moveTo>
                <a:lnTo>
                  <a:pt x="5579836" y="0"/>
                </a:lnTo>
                <a:lnTo>
                  <a:pt x="5579836" y="3846101"/>
                </a:lnTo>
                <a:lnTo>
                  <a:pt x="0" y="384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79105" y="1461115"/>
            <a:ext cx="867667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problem the paper addresses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Reduces </a:t>
            </a:r>
            <a:r>
              <a:rPr lang="en-US" sz="255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parameters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while maintaining </a:t>
            </a:r>
            <a:r>
              <a:rPr lang="en-US" sz="255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accuracy.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Improves hardware efficiency (speed, area, power) for wearable deployment.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618172"/>
            <a:chOff x="0" y="0"/>
            <a:chExt cx="11704320" cy="82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824230"/>
            </a:xfrm>
            <a:custGeom>
              <a:avLst/>
              <a:gdLst/>
              <a:ahLst/>
              <a:cxnLst/>
              <a:rect l="l" t="t" r="r" b="b"/>
              <a:pathLst>
                <a:path w="11704320" h="824230">
                  <a:moveTo>
                    <a:pt x="0" y="0"/>
                  </a:moveTo>
                  <a:lnTo>
                    <a:pt x="11704320" y="0"/>
                  </a:lnTo>
                  <a:lnTo>
                    <a:pt x="11704320" y="824230"/>
                  </a:lnTo>
                  <a:lnTo>
                    <a:pt x="0" y="82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8813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Research Objectives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1379835"/>
            <a:ext cx="8595390" cy="516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>
              <a:lnSpc>
                <a:spcPts val="3071"/>
              </a:lnSpc>
              <a:buFont typeface="Arial"/>
              <a:buChar char="•"/>
            </a:pPr>
            <a:r>
              <a:rPr lang="en-US" sz="2800" b="1" dirty="0"/>
              <a:t>Main Goals</a:t>
            </a:r>
            <a:endParaRPr lang="en-US" sz="255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1105408" lvl="2" indent="-368469">
              <a:lnSpc>
                <a:spcPts val="3071"/>
              </a:lnSpc>
              <a:buFont typeface="Arial"/>
              <a:buChar char="⚬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 a compact yet accurate 1D CNN for ECG.</a:t>
            </a:r>
          </a:p>
          <a:p>
            <a:pPr marL="1105408" lvl="2" indent="-368469">
              <a:lnSpc>
                <a:spcPts val="3071"/>
              </a:lnSpc>
              <a:buFont typeface="Arial"/>
              <a:buChar char="⚬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Build a fast, energy-efficient accelerator with small area.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High-level idea of the proposed solution</a:t>
            </a:r>
          </a:p>
          <a:p>
            <a:pPr marL="1105408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Mini-</a:t>
            </a:r>
            <a:r>
              <a:rPr lang="en-US" sz="255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InceptionNet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model that reduces parameters while keeping high accuracy.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contributions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marL="1194138" lvl="2" indent="-457200">
              <a:lnSpc>
                <a:spcPts val="3071"/>
              </a:lnSpc>
              <a:buFont typeface="Arial" panose="020B0604020202020204" pitchFamily="34" charset="0"/>
              <a:buChar char="•"/>
            </a:pPr>
            <a:r>
              <a:rPr lang="en-US" sz="255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SW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2800" dirty="0"/>
              <a:t>Multi-kernel (1,3,5,7) convolutions + residual connections. Bottleneck 1×1 to cut parameters.</a:t>
            </a: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194139" lvl="2" indent="-457200">
              <a:lnSpc>
                <a:spcPts val="3071"/>
              </a:lnSpc>
              <a:buFont typeface="Arial" panose="020B0604020202020204" pitchFamily="34" charset="0"/>
              <a:buChar char="•"/>
            </a:pPr>
            <a:r>
              <a:rPr lang="en-US" sz="2559" b="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HW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Flexible PEA (Processing Element Array),</a:t>
            </a:r>
          </a:p>
          <a:p>
            <a:pPr marL="736939" lvl="2">
              <a:lnSpc>
                <a:spcPts val="3071"/>
              </a:lnSpc>
            </a:pPr>
            <a:r>
              <a:rPr lang="en-US" sz="2800" dirty="0"/>
              <a:t>SBA (Sharing Buffer Allocator) to avoid </a:t>
            </a:r>
            <a:r>
              <a:rPr lang="en-US" sz="2800" dirty="0" err="1"/>
              <a:t>stalls,PE</a:t>
            </a:r>
            <a:r>
              <a:rPr lang="en-US" sz="2800" dirty="0"/>
              <a:t> with 4 LDMs supports residual &amp; multi-branch ops. </a:t>
            </a:r>
          </a:p>
          <a:p>
            <a:pPr marL="736939" lvl="2">
              <a:lnSpc>
                <a:spcPts val="3071"/>
              </a:lnSpc>
            </a:pPr>
            <a:r>
              <a:rPr lang="en-US" sz="2800" dirty="0"/>
              <a:t>3-stage pipeline: Load → Allocate → Compute/Store.</a:t>
            </a: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System Model / Architecture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4206" y="1252855"/>
            <a:ext cx="8595390" cy="500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Diagram of the proposed system</a:t>
            </a: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329455" lvl="1" indent="-164727" algn="l">
              <a:lnSpc>
                <a:spcPts val="3071"/>
              </a:lnSpc>
            </a:pPr>
            <a:endParaRPr lang="en-US" sz="255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94738" y="2012932"/>
            <a:ext cx="8964124" cy="4662790"/>
          </a:xfrm>
          <a:custGeom>
            <a:avLst/>
            <a:gdLst/>
            <a:ahLst/>
            <a:cxnLst/>
            <a:rect l="l" t="t" r="r" b="b"/>
            <a:pathLst>
              <a:path w="8964124" h="4662790">
                <a:moveTo>
                  <a:pt x="0" y="0"/>
                </a:moveTo>
                <a:lnTo>
                  <a:pt x="8964124" y="0"/>
                </a:lnTo>
                <a:lnTo>
                  <a:pt x="8964124" y="4662791"/>
                </a:lnTo>
                <a:lnTo>
                  <a:pt x="0" y="4662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System Model / Architecture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5760" y="927735"/>
            <a:ext cx="8220114" cy="59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endParaRPr dirty="0"/>
          </a:p>
          <a:p>
            <a:pPr marL="314967" lvl="1" indent="-157483" algn="l">
              <a:lnSpc>
                <a:spcPts val="2937"/>
              </a:lnSpc>
              <a:buFont typeface="Arial"/>
              <a:buChar char="•"/>
            </a:pPr>
            <a:r>
              <a:rPr lang="en-US" sz="2448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components and their roles</a:t>
            </a:r>
          </a:p>
          <a:p>
            <a:pPr marL="1057144" lvl="2" indent="-352381" algn="l">
              <a:lnSpc>
                <a:spcPts val="2937"/>
              </a:lnSpc>
              <a:buFont typeface="Arial"/>
              <a:buChar char="⚬"/>
            </a:pP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Processing System (</a:t>
            </a:r>
            <a:r>
              <a:rPr lang="en-US" sz="2448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PS</a:t>
            </a: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): runs the MINA program in C, controls data transfer via DMA/AXI, provides configuration contexts.</a:t>
            </a:r>
          </a:p>
          <a:p>
            <a:pPr marL="1057144" lvl="2" indent="-352381" algn="l">
              <a:lnSpc>
                <a:spcPts val="2937"/>
              </a:lnSpc>
              <a:buFont typeface="Arial"/>
              <a:buChar char="⚬"/>
            </a:pP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PEA Controller: manages operations of the Processing Element Array.</a:t>
            </a:r>
          </a:p>
          <a:p>
            <a:pPr marL="1057144" lvl="2" indent="-352381" algn="l">
              <a:lnSpc>
                <a:spcPts val="2937"/>
              </a:lnSpc>
              <a:buFont typeface="Arial"/>
              <a:buChar char="⚬"/>
            </a:pP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Sharing Buffer Allocator (</a:t>
            </a:r>
            <a:r>
              <a:rPr lang="en-US" sz="2448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SBA</a:t>
            </a: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): dynamically distributes pixel data to PEs, preventing memory bottlenecks.</a:t>
            </a:r>
          </a:p>
          <a:p>
            <a:pPr marL="1057144" lvl="2" indent="-352381" algn="l">
              <a:lnSpc>
                <a:spcPts val="2937"/>
              </a:lnSpc>
              <a:buFont typeface="Arial"/>
              <a:buChar char="⚬"/>
            </a:pP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Processing Element Array (</a:t>
            </a:r>
            <a:r>
              <a:rPr lang="en-US" sz="2448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PEA</a:t>
            </a: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): contains multiple PEs working in parallel.</a:t>
            </a:r>
          </a:p>
          <a:p>
            <a:pPr marL="1057144" lvl="2" indent="-352381" algn="l">
              <a:lnSpc>
                <a:spcPts val="2937"/>
              </a:lnSpc>
              <a:buFont typeface="Arial"/>
              <a:buChar char="⚬"/>
            </a:pP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Processing Elements (</a:t>
            </a:r>
            <a:r>
              <a:rPr lang="en-US" sz="2448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PEs</a:t>
            </a:r>
            <a:r>
              <a:rPr lang="en-US" sz="2448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): each with ALU and local memories, execute convolution, pooling, addition, activation.</a:t>
            </a:r>
          </a:p>
          <a:p>
            <a:pPr algn="l">
              <a:lnSpc>
                <a:spcPts val="2937"/>
              </a:lnSpc>
            </a:pPr>
            <a:endParaRPr lang="en-US" sz="2448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15071" lvl="1" indent="-157536" algn="l">
              <a:lnSpc>
                <a:spcPts val="2937"/>
              </a:lnSpc>
            </a:pPr>
            <a:endParaRPr lang="en-US" sz="2448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487680"/>
            <a:chOff x="0" y="0"/>
            <a:chExt cx="11704320" cy="650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650240"/>
            </a:xfrm>
            <a:custGeom>
              <a:avLst/>
              <a:gdLst/>
              <a:ahLst/>
              <a:cxnLst/>
              <a:rect l="l" t="t" r="r" b="b"/>
              <a:pathLst>
                <a:path w="11704320" h="650240">
                  <a:moveTo>
                    <a:pt x="0" y="0"/>
                  </a:moveTo>
                  <a:lnTo>
                    <a:pt x="11704320" y="0"/>
                  </a:lnTo>
                  <a:lnTo>
                    <a:pt x="11704320" y="650240"/>
                  </a:lnTo>
                  <a:lnTo>
                    <a:pt x="0" y="65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707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System Model / Architecture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64327" y="1453201"/>
            <a:ext cx="8024946" cy="4713064"/>
          </a:xfrm>
          <a:custGeom>
            <a:avLst/>
            <a:gdLst/>
            <a:ahLst/>
            <a:cxnLst/>
            <a:rect l="l" t="t" r="r" b="b"/>
            <a:pathLst>
              <a:path w="8024946" h="4713064">
                <a:moveTo>
                  <a:pt x="0" y="0"/>
                </a:moveTo>
                <a:lnTo>
                  <a:pt x="8024946" y="0"/>
                </a:lnTo>
                <a:lnTo>
                  <a:pt x="8024946" y="4713063"/>
                </a:lnTo>
                <a:lnTo>
                  <a:pt x="0" y="4713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25687" y="6235060"/>
            <a:ext cx="710222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1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Overview architecture of the processing element (PE)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618172"/>
            <a:chOff x="0" y="0"/>
            <a:chExt cx="11704320" cy="82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824230"/>
            </a:xfrm>
            <a:custGeom>
              <a:avLst/>
              <a:gdLst/>
              <a:ahLst/>
              <a:cxnLst/>
              <a:rect l="l" t="t" r="r" b="b"/>
              <a:pathLst>
                <a:path w="11704320" h="824230">
                  <a:moveTo>
                    <a:pt x="0" y="0"/>
                  </a:moveTo>
                  <a:lnTo>
                    <a:pt x="11704320" y="0"/>
                  </a:lnTo>
                  <a:lnTo>
                    <a:pt x="11704320" y="824230"/>
                  </a:lnTo>
                  <a:lnTo>
                    <a:pt x="0" y="82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8813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Methodology / Algorithm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9105" y="1379835"/>
            <a:ext cx="8595390" cy="576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Summary of the core method or algorithm</a:t>
            </a:r>
          </a:p>
          <a:p>
            <a:pPr marL="1105407" lvl="2" indent="-368469" algn="l">
              <a:lnSpc>
                <a:spcPts val="3071"/>
              </a:lnSpc>
              <a:buFont typeface="Arial"/>
              <a:buChar char="⚬"/>
            </a:pPr>
            <a:r>
              <a:rPr lang="en-US" sz="255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Core idea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use Mini-</a:t>
            </a:r>
            <a:r>
              <a:rPr lang="en-US" sz="255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InceptionNet</a:t>
            </a: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(1-D CNN) with parallel convolutions (kernels 1, 3, 5, 7) + residual connections → reduces parameters while keeping high accuracy.</a:t>
            </a:r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Key mathematical models </a:t>
            </a:r>
          </a:p>
          <a:p>
            <a:pPr algn="l">
              <a:lnSpc>
                <a:spcPts val="3071"/>
              </a:lnSpc>
            </a:pP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071"/>
              </a:lnSpc>
            </a:pP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071"/>
              </a:lnSpc>
            </a:pP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3" lvl="1" indent="-276352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Z[</a:t>
            </a:r>
            <a:r>
              <a:rPr lang="en-US" sz="255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n,y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] :  the 1-D convolution output</a:t>
            </a:r>
          </a:p>
          <a:p>
            <a:pPr marL="552703" lvl="1" indent="-276352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X[</a:t>
            </a:r>
            <a:r>
              <a:rPr lang="en-US" sz="255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k,y×s+j</a:t>
            </a: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]: the pixel input</a:t>
            </a:r>
          </a:p>
          <a:p>
            <a:pPr marL="552703" lvl="1" indent="-276352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 is the stride</a:t>
            </a:r>
          </a:p>
          <a:p>
            <a:pPr marL="552703" lvl="1" indent="-276352" algn="l">
              <a:lnSpc>
                <a:spcPts val="3071"/>
              </a:lnSpc>
              <a:buFont typeface="Arial"/>
              <a:buChar char="•"/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b[n]: the bias</a:t>
            </a:r>
          </a:p>
          <a:p>
            <a:pPr algn="l">
              <a:lnSpc>
                <a:spcPts val="3071"/>
              </a:lnSpc>
            </a:pPr>
            <a:r>
              <a:rPr lang="en-US" sz="255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-&gt; Defines how each PE computes convolution in parallel</a:t>
            </a:r>
          </a:p>
          <a:p>
            <a:pPr algn="l">
              <a:lnSpc>
                <a:spcPts val="3071"/>
              </a:lnSpc>
            </a:pPr>
            <a:endParaRPr lang="en-US" sz="255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53651" y="3785439"/>
            <a:ext cx="7095852" cy="1024401"/>
          </a:xfrm>
          <a:custGeom>
            <a:avLst/>
            <a:gdLst/>
            <a:ahLst/>
            <a:cxnLst/>
            <a:rect l="l" t="t" r="r" b="b"/>
            <a:pathLst>
              <a:path w="7095852" h="1024401">
                <a:moveTo>
                  <a:pt x="0" y="0"/>
                </a:moveTo>
                <a:lnTo>
                  <a:pt x="7095852" y="0"/>
                </a:lnTo>
                <a:lnTo>
                  <a:pt x="7095852" y="1024401"/>
                </a:lnTo>
                <a:lnTo>
                  <a:pt x="0" y="1024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87680" y="1219200"/>
            <a:ext cx="8778240" cy="81280"/>
            <a:chOff x="0" y="0"/>
            <a:chExt cx="11704320" cy="108373"/>
          </a:xfrm>
        </p:grpSpPr>
        <p:sp>
          <p:nvSpPr>
            <p:cNvPr id="3" name="Freeform 3" descr="A:\paint.GIF"/>
            <p:cNvSpPr/>
            <p:nvPr/>
          </p:nvSpPr>
          <p:spPr>
            <a:xfrm>
              <a:off x="0" y="0"/>
              <a:ext cx="11704320" cy="108331"/>
            </a:xfrm>
            <a:custGeom>
              <a:avLst/>
              <a:gdLst/>
              <a:ahLst/>
              <a:cxnLst/>
              <a:rect l="l" t="t" r="r" b="b"/>
              <a:pathLst>
                <a:path w="11704320" h="108331">
                  <a:moveTo>
                    <a:pt x="0" y="0"/>
                  </a:moveTo>
                  <a:lnTo>
                    <a:pt x="11704320" y="0"/>
                  </a:lnTo>
                  <a:lnTo>
                    <a:pt x="11704320" y="108331"/>
                  </a:lnTo>
                  <a:lnTo>
                    <a:pt x="0" y="10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1965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8573"/>
            <a:ext cx="731520" cy="731520"/>
            <a:chOff x="0" y="0"/>
            <a:chExt cx="975360" cy="975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0"/>
                  </a:moveTo>
                  <a:lnTo>
                    <a:pt x="975360" y="0"/>
                  </a:lnTo>
                  <a:lnTo>
                    <a:pt x="975360" y="975360"/>
                  </a:lnTo>
                  <a:lnTo>
                    <a:pt x="0" y="975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680" y="731520"/>
            <a:ext cx="8778240" cy="618172"/>
            <a:chOff x="0" y="0"/>
            <a:chExt cx="11704320" cy="824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04320" cy="824230"/>
            </a:xfrm>
            <a:custGeom>
              <a:avLst/>
              <a:gdLst/>
              <a:ahLst/>
              <a:cxnLst/>
              <a:rect l="l" t="t" r="r" b="b"/>
              <a:pathLst>
                <a:path w="11704320" h="824230">
                  <a:moveTo>
                    <a:pt x="0" y="0"/>
                  </a:moveTo>
                  <a:lnTo>
                    <a:pt x="11704320" y="0"/>
                  </a:lnTo>
                  <a:lnTo>
                    <a:pt x="11704320" y="824230"/>
                  </a:lnTo>
                  <a:lnTo>
                    <a:pt x="0" y="824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704320" cy="8813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686"/>
                </a:lnSpc>
              </a:pPr>
              <a:r>
                <a:rPr lang="en-US" sz="3071" b="1">
                  <a:solidFill>
                    <a:srgbClr val="00206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Methodology / Algorithm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0080" y="6780107"/>
            <a:ext cx="2275840" cy="389467"/>
            <a:chOff x="0" y="0"/>
            <a:chExt cx="3034453" cy="5192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4453" cy="519289"/>
            </a:xfrm>
            <a:custGeom>
              <a:avLst/>
              <a:gdLst/>
              <a:ahLst/>
              <a:cxnLst/>
              <a:rect l="l" t="t" r="r" b="b"/>
              <a:pathLst>
                <a:path w="3034453" h="519289">
                  <a:moveTo>
                    <a:pt x="0" y="0"/>
                  </a:moveTo>
                  <a:lnTo>
                    <a:pt x="3034453" y="0"/>
                  </a:lnTo>
                  <a:lnTo>
                    <a:pt x="3034453" y="519289"/>
                  </a:lnTo>
                  <a:lnTo>
                    <a:pt x="0" y="5192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034453" cy="53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535"/>
                </a:lnSpc>
              </a:pPr>
              <a:r>
                <a:rPr lang="en-US" sz="1279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31520" y="1802606"/>
            <a:ext cx="7709785" cy="5172234"/>
          </a:xfrm>
          <a:custGeom>
            <a:avLst/>
            <a:gdLst/>
            <a:ahLst/>
            <a:cxnLst/>
            <a:rect l="l" t="t" r="r" b="b"/>
            <a:pathLst>
              <a:path w="7709785" h="5172234">
                <a:moveTo>
                  <a:pt x="0" y="0"/>
                </a:moveTo>
                <a:lnTo>
                  <a:pt x="7709785" y="0"/>
                </a:lnTo>
                <a:lnTo>
                  <a:pt x="7709785" y="5172234"/>
                </a:lnTo>
                <a:lnTo>
                  <a:pt x="0" y="5172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79105" y="992981"/>
            <a:ext cx="859539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1"/>
              </a:lnSpc>
            </a:pPr>
            <a:endParaRPr/>
          </a:p>
          <a:p>
            <a:pPr marL="329346" lvl="1" indent="-164673" algn="l">
              <a:lnSpc>
                <a:spcPts val="3071"/>
              </a:lnSpc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Algorithm 1: General 1-D Convolution</a:t>
            </a:r>
          </a:p>
          <a:p>
            <a:pPr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29455" lvl="1" indent="-164727" algn="l">
              <a:lnSpc>
                <a:spcPts val="3071"/>
              </a:lnSpc>
            </a:pPr>
            <a:endParaRPr lang="en-US" sz="255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1268</Words>
  <Application>Microsoft Office PowerPoint</Application>
  <PresentationFormat>Custom</PresentationFormat>
  <Paragraphs>189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 (MS) Bold</vt:lpstr>
      <vt:lpstr>Calibri (MS) Italics</vt:lpstr>
      <vt:lpstr>Calibri</vt:lpstr>
      <vt:lpstr>Calibri (MS)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Report_01_NCKH.pptx</dc:title>
  <cp:lastModifiedBy>huong hoang</cp:lastModifiedBy>
  <cp:revision>2</cp:revision>
  <dcterms:created xsi:type="dcterms:W3CDTF">2006-08-16T00:00:00Z</dcterms:created>
  <dcterms:modified xsi:type="dcterms:W3CDTF">2025-09-17T07:09:34Z</dcterms:modified>
  <dc:identifier>DAGy3WGlqxI</dc:identifier>
</cp:coreProperties>
</file>